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0" r:id="rId3"/>
    <p:sldId id="263" r:id="rId4"/>
    <p:sldId id="2326" r:id="rId5"/>
    <p:sldId id="265" r:id="rId6"/>
    <p:sldId id="264" r:id="rId7"/>
    <p:sldId id="272" r:id="rId8"/>
    <p:sldId id="2327" r:id="rId9"/>
    <p:sldId id="2328" r:id="rId10"/>
    <p:sldId id="266" r:id="rId11"/>
    <p:sldId id="261" r:id="rId12"/>
    <p:sldId id="2329" r:id="rId13"/>
    <p:sldId id="2330" r:id="rId14"/>
    <p:sldId id="2331" r:id="rId15"/>
    <p:sldId id="2332" r:id="rId16"/>
    <p:sldId id="275" r:id="rId17"/>
    <p:sldId id="274" r:id="rId18"/>
    <p:sldId id="27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326"/>
            <p14:sldId id="265"/>
            <p14:sldId id="264"/>
            <p14:sldId id="272"/>
            <p14:sldId id="2327"/>
            <p14:sldId id="2328"/>
            <p14:sldId id="266"/>
            <p14:sldId id="261"/>
            <p14:sldId id="2329"/>
            <p14:sldId id="2330"/>
            <p14:sldId id="2331"/>
            <p14:sldId id="2332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78769" autoAdjust="0"/>
  </p:normalViewPr>
  <p:slideViewPr>
    <p:cSldViewPr snapToGrid="0">
      <p:cViewPr varScale="1">
        <p:scale>
          <a:sx n="82" d="100"/>
          <a:sy n="82" d="100"/>
        </p:scale>
        <p:origin x="56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Grün: Komponenten die in Angriff genommen haben</a:t>
            </a:r>
          </a:p>
          <a:p>
            <a:r>
              <a:rPr lang="de-DE" dirty="0"/>
              <a:t>Stern: In der Demo enthalten</a:t>
            </a:r>
          </a:p>
          <a:p>
            <a:r>
              <a:rPr lang="de-DE" dirty="0"/>
              <a:t>Rot: Noch nicht umgesetzt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14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Erster um die Anforderungen gekümmert | Viel Besprochen und Entworfen und getestet</a:t>
            </a:r>
            <a:br>
              <a:rPr lang="de-DE"/>
            </a:br>
            <a:r>
              <a:rPr lang="de-DE"/>
              <a:t>Dann wurden erste Entwurfs und Designs erstellt</a:t>
            </a:r>
            <a:br>
              <a:rPr lang="de-DE"/>
            </a:br>
            <a:r>
              <a:rPr lang="de-DE"/>
              <a:t>Wir schließen ab </a:t>
            </a:r>
          </a:p>
          <a:p>
            <a:endParaRPr lang="de-DE"/>
          </a:p>
          <a:p>
            <a:r>
              <a:rPr lang="de-DE"/>
              <a:t>Analyse &amp; Entwurf – </a:t>
            </a:r>
            <a:r>
              <a:rPr lang="de-DE" err="1"/>
              <a:t>Peakt</a:t>
            </a:r>
            <a:r>
              <a:rPr lang="de-DE"/>
              <a:t> 2x einmal </a:t>
            </a:r>
            <a:r>
              <a:rPr lang="de-DE" err="1"/>
              <a:t>vorh</a:t>
            </a:r>
            <a:r>
              <a:rPr lang="de-DE"/>
              <a:t> = </a:t>
            </a:r>
          </a:p>
          <a:p>
            <a:r>
              <a:rPr lang="de-DE"/>
              <a:t>Implementieren =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78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Auslieferung = Aufgaben vom Dozenten -&gt; Blocks [ externen Kommunizieren ] | Standardmäßig nicht in einem Projekt aufzufinden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3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Auslieferung = Aufgaben vom Dozenten -&gt; Blocks [ externen Kommunizieren ] | Standardmäßig nicht in einem Projekt aufzufinden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12.12.2023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12.12.2023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12.12.2023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.fandom.com/wiki/Crafting_Table" TargetMode="Externa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 und 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228671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Zeilen</a:t>
            </a:r>
            <a:r>
              <a:rPr lang="de-DE" sz="2400" dirty="0">
                <a:latin typeface="Aptos7"/>
              </a:rPr>
              <a:t> Code: zwischen 13 und 20.000 (wir zählen noch)</a:t>
            </a: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Maven Java 100%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0699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85360" y="-571295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Statistiken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 dirty="0">
              <a:latin typeface="Aptos7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C96A1A1-EB4F-F419-F9CF-6EC0A721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575573"/>
            <a:ext cx="9505950" cy="2523080"/>
          </a:xfrm>
          <a:prstGeom prst="roundRect">
            <a:avLst>
              <a:gd name="adj" fmla="val 2042"/>
            </a:avLst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5947D403-A12B-E829-3D6F-3D23E125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2632723"/>
            <a:ext cx="3003386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>
                <a:solidFill>
                  <a:srgbClr val="000000"/>
                </a:solidFill>
                <a:latin typeface="Aptos" panose="020B0004020202020204" pitchFamily="34" charset="0"/>
              </a:rPr>
              <a:t>Nunn, Jannik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A374FAC1-381D-B630-5A17-D8C1B5D5B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3128023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dirty="0" err="1">
                <a:solidFill>
                  <a:srgbClr val="000000"/>
                </a:solidFill>
                <a:latin typeface="Aptos" panose="020B0004020202020204" pitchFamily="34" charset="0"/>
              </a:rPr>
              <a:t>Nuß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Kai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DCEB38A-E757-8C4D-C161-72A9C4A2F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467" y="2046330"/>
            <a:ext cx="1654649" cy="52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Aufwand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1306C427-20F9-BE0B-E3B6-DD393205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049476"/>
            <a:ext cx="3083396" cy="52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Teammitglied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BEB6094B-470E-6865-A06F-2DF4C53B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3623323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Schnur, Tim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02B2B073-D32C-D6F4-AB81-662E1E71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4117035"/>
            <a:ext cx="3003386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Solfronk, Felix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06862C3C-E9C2-F454-628D-3B9E264C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4612336"/>
            <a:ext cx="3003386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Steinbring,</a:t>
            </a: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 Christian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C2CDC01B-09BB-9FA0-632B-BDAED1ED5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2632723"/>
            <a:ext cx="1654650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7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06EF393F-41D8-0F69-E469-C97A4292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3126750"/>
            <a:ext cx="1654650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36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6BEF5F1F-6E0F-0794-BF05-9D7A49C1A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3623323"/>
            <a:ext cx="1654650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40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AutoShape 13">
            <a:extLst>
              <a:ext uri="{FF2B5EF4-FFF2-40B4-BE49-F238E27FC236}">
                <a16:creationId xmlns:a16="http://schemas.microsoft.com/office/drawing/2014/main" id="{21FF5505-A539-07E6-DC99-17624BCEB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8" y="4117034"/>
            <a:ext cx="1654649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22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14">
            <a:extLst>
              <a:ext uri="{FF2B5EF4-FFF2-40B4-BE49-F238E27FC236}">
                <a16:creationId xmlns:a16="http://schemas.microsoft.com/office/drawing/2014/main" id="{48738617-B7BB-CDB4-A564-C7EDC6DAB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69" y="4612336"/>
            <a:ext cx="1654649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58 Stunden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C995EB57-BE6F-1DF4-77D9-6964E8AA6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0" y="2635150"/>
            <a:ext cx="4526277" cy="422838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Vorbereitung </a:t>
            </a:r>
            <a:r>
              <a:rPr lang="de-DE" altLang="de-DE" sz="2400" dirty="0">
                <a:solidFill>
                  <a:srgbClr val="000000"/>
                </a:solidFill>
                <a:latin typeface="Aptos" panose="020B0004020202020204" pitchFamily="34" charset="0"/>
              </a:rPr>
              <a:t>von OpenGL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16">
            <a:extLst>
              <a:ext uri="{FF2B5EF4-FFF2-40B4-BE49-F238E27FC236}">
                <a16:creationId xmlns:a16="http://schemas.microsoft.com/office/drawing/2014/main" id="{7C05C74F-8636-3954-5E8D-57EB32758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1" y="3130574"/>
            <a:ext cx="4532788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Persistieren der meisten Daten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AutoShape 17">
            <a:extLst>
              <a:ext uri="{FF2B5EF4-FFF2-40B4-BE49-F238E27FC236}">
                <a16:creationId xmlns:a16="http://schemas.microsoft.com/office/drawing/2014/main" id="{2A966977-703F-EA55-4442-213FA28B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6" y="3623323"/>
            <a:ext cx="4532794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des </a:t>
            </a:r>
            <a:r>
              <a:rPr kumimoji="0" lang="de-DE" altLang="de-DE" sz="2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Front</a:t>
            </a:r>
            <a:r>
              <a:rPr lang="de-DE" altLang="de-DE" sz="2400">
                <a:solidFill>
                  <a:srgbClr val="000000"/>
                </a:solidFill>
                <a:latin typeface="Aptos" panose="020B0004020202020204" pitchFamily="34" charset="0"/>
              </a:rPr>
              <a:t>e</a:t>
            </a:r>
            <a:r>
              <a:rPr kumimoji="0" lang="de-DE" altLang="de-DE" sz="2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nd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AutoShape 18">
            <a:extLst>
              <a:ext uri="{FF2B5EF4-FFF2-40B4-BE49-F238E27FC236}">
                <a16:creationId xmlns:a16="http://schemas.microsoft.com/office/drawing/2014/main" id="{EC219171-B1C4-4B63-55C2-C5999A05F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6" y="4117034"/>
            <a:ext cx="4532794" cy="422837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der Engine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utoShape 19">
            <a:extLst>
              <a:ext uri="{FF2B5EF4-FFF2-40B4-BE49-F238E27FC236}">
                <a16:creationId xmlns:a16="http://schemas.microsoft.com/office/drawing/2014/main" id="{7318BA32-A142-D8FC-FF83-A0ECCC5C2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127" y="4612336"/>
            <a:ext cx="4532793" cy="421254"/>
          </a:xfrm>
          <a:prstGeom prst="roundRect">
            <a:avLst>
              <a:gd name="adj" fmla="val 9088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Entwicklung des Rendering</a:t>
            </a:r>
            <a:endParaRPr kumimoji="0" lang="de-DE" altLang="de-DE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5">
            <a:extLst>
              <a:ext uri="{FF2B5EF4-FFF2-40B4-BE49-F238E27FC236}">
                <a16:creationId xmlns:a16="http://schemas.microsoft.com/office/drawing/2014/main" id="{661EA47F-4C6E-6439-5EC9-C42FAC88B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125" y="2046330"/>
            <a:ext cx="4532791" cy="52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Hauptbeitrag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6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Sprint)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 dirty="0">
              <a:latin typeface="Aptos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92B1D-A77D-D49F-A02A-6E101623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2" y="2049476"/>
            <a:ext cx="7064174" cy="365975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D73CCCF-7678-6627-DBB5-05DC2D49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65007"/>
            <a:ext cx="7063200" cy="36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 pro Sprint)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 dirty="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0CF66EE-0E60-20BE-80D0-950CAA70D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49476"/>
            <a:ext cx="7063200" cy="36345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8DA8F64-51D5-6DC3-DAC2-A5B4CD63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2" y="2030822"/>
            <a:ext cx="706320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7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A8A9EE1-4008-6341-8C78-27CAEE02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2" y="2040486"/>
            <a:ext cx="7063200" cy="36435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 pro Phase)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14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21121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Statistiken (Zeitaufwand pro Workflow)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15</a:t>
            </a:fld>
            <a:endParaRPr lang="de-DE" sz="1800" dirty="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BBDC95-8F99-4C72-326C-BBF648A2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2" y="2049476"/>
            <a:ext cx="7063200" cy="35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16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endParaRPr lang="de-DE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17</a:t>
            </a:fld>
            <a:endParaRPr lang="de-DE" sz="1800">
              <a:latin typeface="Aptos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AB42FE-D963-0E5B-B7F0-DE6DDB806124}"/>
              </a:ext>
            </a:extLst>
          </p:cNvPr>
          <p:cNvSpPr txBox="1"/>
          <p:nvPr/>
        </p:nvSpPr>
        <p:spPr>
          <a:xfrm>
            <a:off x="518103" y="4868627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>
                <a:latin typeface="Aptos7"/>
                <a:hlinkClick r:id="rId6"/>
              </a:rPr>
              <a:t>Crafting Table – Minecraft Wiki (fandom.com)</a:t>
            </a:r>
            <a:endParaRPr lang="de-DE" sz="24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18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Verwendete Software und Plattformen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Live-Demonstration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Gesamtanwendungsfalldiagramm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Fakten und gewonnene Erkenntnisse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>
                <a:latin typeface="Aptos7"/>
              </a:rPr>
              <a:t>Statistiken</a:t>
            </a:r>
          </a:p>
          <a:p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Entwicklung einer Game Engine und eines Leveleditor,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Verwendete Softwaretools &amp; Plattformen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TDD über </a:t>
            </a:r>
            <a:r>
              <a:rPr lang="de-DE" sz="2400" b="1" dirty="0" err="1">
                <a:latin typeface="Aptos7"/>
              </a:rPr>
              <a:t>JUnit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30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Verwendete externe Bibliotheken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ptos7"/>
              </a:rPr>
              <a:t>JUnit</a:t>
            </a:r>
            <a:endParaRPr lang="de-DE" sz="2400" dirty="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JOGL (Java OpenGL)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Demonstration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Highlights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7246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So vielleicht Minecraft Grafiken oder so</a:t>
            </a:r>
            <a:endParaRPr lang="de-DE" sz="2400">
              <a:latin typeface="Aptos7"/>
            </a:endParaRPr>
          </a:p>
          <a:p>
            <a:endParaRPr lang="de-DE" sz="2400">
              <a:latin typeface="Aptos7"/>
            </a:endParaRPr>
          </a:p>
          <a:p>
            <a:r>
              <a:rPr lang="de-DE" sz="2400">
                <a:latin typeface="Aptos7"/>
              </a:rPr>
              <a:t>Wir benutzen </a:t>
            </a:r>
            <a:r>
              <a:rPr lang="de-DE" sz="2400" b="1">
                <a:latin typeface="Aptos7"/>
              </a:rPr>
              <a:t>kein</a:t>
            </a:r>
            <a:r>
              <a:rPr lang="de-DE" sz="2400">
                <a:latin typeface="Aptos7"/>
              </a:rPr>
              <a:t> </a:t>
            </a:r>
            <a:r>
              <a:rPr lang="de-DE" sz="2400" b="1">
                <a:latin typeface="Aptos7"/>
              </a:rPr>
              <a:t>Jira</a:t>
            </a:r>
            <a:endParaRPr lang="de-DE" b="1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 dirty="0">
              <a:latin typeface="Aptos7"/>
            </a:endParaRPr>
          </a:p>
        </p:txBody>
      </p:sp>
      <p:pic>
        <p:nvPicPr>
          <p:cNvPr id="5122" name="Picture 2" descr="Crafting Table - Modded Minecraft Wiki">
            <a:extLst>
              <a:ext uri="{FF2B5EF4-FFF2-40B4-BE49-F238E27FC236}">
                <a16:creationId xmlns:a16="http://schemas.microsoft.com/office/drawing/2014/main" id="{792A6186-59C9-48D1-CDA6-25D39747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63" y="215446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3C4E1D-7B61-6EE9-E53D-2A054D7E1F70}"/>
              </a:ext>
            </a:extLst>
          </p:cNvPr>
          <p:cNvSpPr txBox="1"/>
          <p:nvPr/>
        </p:nvSpPr>
        <p:spPr>
          <a:xfrm>
            <a:off x="7747663" y="453329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Aptos7"/>
              </a:rPr>
              <a:t>[1]</a:t>
            </a:r>
            <a:endParaRPr lang="de-DE" sz="14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1016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Gesamtanwendungsfalldiagramm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A87DFA8-DFC5-6681-C6E6-D6C36D160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2" y="2154469"/>
            <a:ext cx="4319588" cy="3748359"/>
          </a:xfrm>
          <a:prstGeom prst="roundRect">
            <a:avLst>
              <a:gd name="adj" fmla="val 912"/>
            </a:avLst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8102635-E166-EEBA-52A6-A8EEA77C7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7" y="4746199"/>
            <a:ext cx="1689100" cy="1111250"/>
          </a:xfrm>
          <a:prstGeom prst="roundRect">
            <a:avLst>
              <a:gd name="adj" fmla="val 3218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Extracted Game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C606146-6EC1-83DF-648B-D600E18A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2199849"/>
            <a:ext cx="2503487" cy="2346325"/>
          </a:xfrm>
          <a:prstGeom prst="roundRect">
            <a:avLst>
              <a:gd name="adj" fmla="val 1634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Game Engine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264CF243-2E7D-5657-137B-D278A0B9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849" y="5070552"/>
            <a:ext cx="360363" cy="360362"/>
          </a:xfrm>
          <a:prstGeom prst="smileyFace">
            <a:avLst>
              <a:gd name="adj" fmla="val 4653"/>
            </a:avLst>
          </a:prstGeom>
          <a:noFill/>
          <a:ln w="12700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A4B60DBF-77BF-0734-8CD4-E22729A47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37" y="5399630"/>
            <a:ext cx="625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Player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3" name="AutoShape 7">
            <a:extLst>
              <a:ext uri="{FF2B5EF4-FFF2-40B4-BE49-F238E27FC236}">
                <a16:creationId xmlns:a16="http://schemas.microsoft.com/office/drawing/2014/main" id="{562F7B18-60E1-6223-77CB-F6703CAB7A21}"/>
              </a:ext>
            </a:extLst>
          </p:cNvPr>
          <p:cNvCxnSpPr>
            <a:cxnSpLocks noChangeShapeType="1"/>
            <a:stCxn id="11" idx="6"/>
          </p:cNvCxnSpPr>
          <p:nvPr/>
        </p:nvCxnSpPr>
        <p:spPr bwMode="auto">
          <a:xfrm>
            <a:off x="6399212" y="5250733"/>
            <a:ext cx="1031875" cy="146341"/>
          </a:xfrm>
          <a:prstGeom prst="straightConnector1">
            <a:avLst/>
          </a:prstGeom>
          <a:noFill/>
          <a:ln w="12700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3" name="Oval 8">
            <a:extLst>
              <a:ext uri="{FF2B5EF4-FFF2-40B4-BE49-F238E27FC236}">
                <a16:creationId xmlns:a16="http://schemas.microsoft.com/office/drawing/2014/main" id="{7136F6AF-49FE-3B8B-B225-92540FEE3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2" y="5103386"/>
            <a:ext cx="963613" cy="577850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Play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5" name="AutoShape 9">
            <a:extLst>
              <a:ext uri="{FF2B5EF4-FFF2-40B4-BE49-F238E27FC236}">
                <a16:creationId xmlns:a16="http://schemas.microsoft.com/office/drawing/2014/main" id="{F9A04879-74E0-5F74-0F2D-ED56F716AF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94700" y="4631899"/>
            <a:ext cx="1216025" cy="762000"/>
          </a:xfrm>
          <a:prstGeom prst="straightConnector1">
            <a:avLst/>
          </a:prstGeom>
          <a:noFill/>
          <a:ln w="12700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" name="AutoShape 10">
            <a:extLst>
              <a:ext uri="{FF2B5EF4-FFF2-40B4-BE49-F238E27FC236}">
                <a16:creationId xmlns:a16="http://schemas.microsoft.com/office/drawing/2014/main" id="{42494F62-90F6-BDFF-CA79-E2BE581BE1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194800" y="4411236"/>
            <a:ext cx="811212" cy="255588"/>
          </a:xfrm>
          <a:prstGeom prst="flowChartPunchedCard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Calibri" panose="020F0502020204030204" pitchFamily="34" charset="0"/>
              </a:rPr>
              <a:t>Create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81C4DDA3-0507-6988-C66C-095DC39E4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2" y="2234774"/>
            <a:ext cx="1017588" cy="781050"/>
          </a:xfrm>
          <a:prstGeom prst="roundRect">
            <a:avLst>
              <a:gd name="adj" fmla="val 5194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Game Test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08" name="AutoShape 12">
            <a:extLst>
              <a:ext uri="{FF2B5EF4-FFF2-40B4-BE49-F238E27FC236}">
                <a16:creationId xmlns:a16="http://schemas.microsoft.com/office/drawing/2014/main" id="{87188EF2-3FC8-EC8A-8680-7660E04B0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0" y="3571449"/>
            <a:ext cx="704850" cy="833437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" name="AutoShape 13">
            <a:extLst>
              <a:ext uri="{FF2B5EF4-FFF2-40B4-BE49-F238E27FC236}">
                <a16:creationId xmlns:a16="http://schemas.microsoft.com/office/drawing/2014/main" id="{F06F73BB-29B8-35C5-6008-186EA63D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3150761"/>
            <a:ext cx="360362" cy="360363"/>
          </a:xfrm>
          <a:prstGeom prst="smileyFace">
            <a:avLst>
              <a:gd name="adj" fmla="val 4653"/>
            </a:avLst>
          </a:prstGeom>
          <a:noFill/>
          <a:ln w="12700" algn="ctr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6DDC409C-6B41-1166-FE0F-4DB0D5B0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812" y="3511124"/>
            <a:ext cx="6985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>
                <a:ln>
                  <a:noFill/>
                </a:ln>
                <a:solidFill>
                  <a:srgbClr val="3F3F3F"/>
                </a:solidFill>
                <a:effectLst/>
                <a:latin typeface="Aptos" panose="020B0004020202020204" pitchFamily="34" charset="0"/>
              </a:rPr>
              <a:t>Developer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58B7372A-5BF1-9F89-3469-604DC90EDB01}"/>
              </a:ext>
            </a:extLst>
          </p:cNvPr>
          <p:cNvSpPr>
            <a:spLocks/>
          </p:cNvSpPr>
          <p:nvPr/>
        </p:nvSpPr>
        <p:spPr bwMode="auto">
          <a:xfrm>
            <a:off x="6402387" y="3314274"/>
            <a:ext cx="1462088" cy="55562"/>
          </a:xfrm>
          <a:custGeom>
            <a:avLst/>
            <a:gdLst>
              <a:gd name="T0" fmla="*/ 0 w 1461381"/>
              <a:gd name="T1" fmla="*/ 11363 h 55479"/>
              <a:gd name="T2" fmla="*/ 984128 w 1461381"/>
              <a:gd name="T3" fmla="*/ 7353 h 55479"/>
              <a:gd name="T4" fmla="*/ 1461381 w 1461381"/>
              <a:gd name="T5" fmla="*/ 55479 h 5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61381" h="55479">
                <a:moveTo>
                  <a:pt x="0" y="11363"/>
                </a:moveTo>
                <a:cubicBezTo>
                  <a:pt x="370282" y="5681"/>
                  <a:pt x="740565" y="0"/>
                  <a:pt x="984128" y="7353"/>
                </a:cubicBezTo>
                <a:cubicBezTo>
                  <a:pt x="1227691" y="14706"/>
                  <a:pt x="1381839" y="40105"/>
                  <a:pt x="1461381" y="55479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9ED5D23F-985B-624B-E3F1-3019FC32341E}"/>
              </a:ext>
            </a:extLst>
          </p:cNvPr>
          <p:cNvSpPr>
            <a:spLocks/>
          </p:cNvSpPr>
          <p:nvPr/>
        </p:nvSpPr>
        <p:spPr bwMode="auto">
          <a:xfrm>
            <a:off x="6391275" y="2872949"/>
            <a:ext cx="2000250" cy="419100"/>
          </a:xfrm>
          <a:custGeom>
            <a:avLst/>
            <a:gdLst>
              <a:gd name="T0" fmla="*/ 0 w 2000112"/>
              <a:gd name="T1" fmla="*/ 393031 h 418431"/>
              <a:gd name="T2" fmla="*/ 1382024 w 2000112"/>
              <a:gd name="T3" fmla="*/ 352926 h 418431"/>
              <a:gd name="T4" fmla="*/ 2000112 w 2000112"/>
              <a:gd name="T5" fmla="*/ 0 h 418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0112" h="418431">
                <a:moveTo>
                  <a:pt x="0" y="393031"/>
                </a:moveTo>
                <a:cubicBezTo>
                  <a:pt x="524336" y="405731"/>
                  <a:pt x="1048672" y="418431"/>
                  <a:pt x="1382024" y="352926"/>
                </a:cubicBezTo>
                <a:cubicBezTo>
                  <a:pt x="1715376" y="287421"/>
                  <a:pt x="1897097" y="58821"/>
                  <a:pt x="2000112" y="0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0FE51E82-8EBA-C217-4B89-9EBC5E0CC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475" y="2482424"/>
            <a:ext cx="915987" cy="450850"/>
          </a:xfrm>
          <a:prstGeom prst="ellipse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Aptos" panose="020B0004020202020204" pitchFamily="34" charset="0"/>
              </a:rPr>
              <a:t>Test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2516203C-E3C6-137C-93CC-605857AB6104}"/>
              </a:ext>
            </a:extLst>
          </p:cNvPr>
          <p:cNvSpPr>
            <a:spLocks/>
          </p:cNvSpPr>
          <p:nvPr/>
        </p:nvSpPr>
        <p:spPr bwMode="auto">
          <a:xfrm>
            <a:off x="6375400" y="3057099"/>
            <a:ext cx="858837" cy="168275"/>
          </a:xfrm>
          <a:custGeom>
            <a:avLst/>
            <a:gdLst>
              <a:gd name="T0" fmla="*/ 0 w 858253"/>
              <a:gd name="T1" fmla="*/ 168442 h 168442"/>
              <a:gd name="T2" fmla="*/ 557464 w 858253"/>
              <a:gd name="T3" fmla="*/ 120316 h 168442"/>
              <a:gd name="T4" fmla="*/ 858253 w 858253"/>
              <a:gd name="T5" fmla="*/ 0 h 168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8253" h="168442">
                <a:moveTo>
                  <a:pt x="0" y="168442"/>
                </a:moveTo>
                <a:cubicBezTo>
                  <a:pt x="207211" y="158416"/>
                  <a:pt x="414422" y="148390"/>
                  <a:pt x="557464" y="120316"/>
                </a:cubicBezTo>
                <a:cubicBezTo>
                  <a:pt x="700506" y="92242"/>
                  <a:pt x="808790" y="21389"/>
                  <a:pt x="858253" y="0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4115" name="AutoShape 19">
            <a:extLst>
              <a:ext uri="{FF2B5EF4-FFF2-40B4-BE49-F238E27FC236}">
                <a16:creationId xmlns:a16="http://schemas.microsoft.com/office/drawing/2014/main" id="{A9FD26F1-9719-F8EA-25FD-234D8167B7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43912" y="2926924"/>
            <a:ext cx="134938" cy="301625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5" name="Oval 20">
            <a:extLst>
              <a:ext uri="{FF2B5EF4-FFF2-40B4-BE49-F238E27FC236}">
                <a16:creationId xmlns:a16="http://schemas.microsoft.com/office/drawing/2014/main" id="{33CE6B6E-4D2B-C86D-2BD9-1BE2854B6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50" y="3220611"/>
            <a:ext cx="1282700" cy="423863"/>
          </a:xfrm>
          <a:prstGeom prst="ellipse">
            <a:avLst/>
          </a:prstGeom>
          <a:solidFill>
            <a:srgbClr val="85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Aptos" panose="020B0004020202020204" pitchFamily="34" charset="0"/>
              </a:rPr>
              <a:t>Extract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17" name="AutoShape 21">
            <a:extLst>
              <a:ext uri="{FF2B5EF4-FFF2-40B4-BE49-F238E27FC236}">
                <a16:creationId xmlns:a16="http://schemas.microsoft.com/office/drawing/2014/main" id="{49586BB8-ABC3-51A0-18FA-9C8319BDB9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31075" y="3050749"/>
            <a:ext cx="19050" cy="457200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6" name="Oval 22">
            <a:extLst>
              <a:ext uri="{FF2B5EF4-FFF2-40B4-BE49-F238E27FC236}">
                <a16:creationId xmlns:a16="http://schemas.microsoft.com/office/drawing/2014/main" id="{59CD18FB-3DAF-905B-9A4C-BD6D66F77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2501474"/>
            <a:ext cx="1281112" cy="571500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Create Game</a:t>
            </a:r>
            <a:b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19" name="AutoShape 23">
            <a:extLst>
              <a:ext uri="{FF2B5EF4-FFF2-40B4-BE49-F238E27FC236}">
                <a16:creationId xmlns:a16="http://schemas.microsoft.com/office/drawing/2014/main" id="{6EF9778B-5377-DDC2-061A-FE4B04AE96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8537" y="3571449"/>
            <a:ext cx="1588" cy="457200"/>
          </a:xfrm>
          <a:prstGeom prst="straightConnector1">
            <a:avLst/>
          </a:prstGeom>
          <a:noFill/>
          <a:ln w="12700" algn="ctr">
            <a:solidFill>
              <a:srgbClr val="3F3F3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" name="Freeform 24">
            <a:extLst>
              <a:ext uri="{FF2B5EF4-FFF2-40B4-BE49-F238E27FC236}">
                <a16:creationId xmlns:a16="http://schemas.microsoft.com/office/drawing/2014/main" id="{89A427FC-59CF-E518-569B-0D2EEE67B2A5}"/>
              </a:ext>
            </a:extLst>
          </p:cNvPr>
          <p:cNvSpPr>
            <a:spLocks/>
          </p:cNvSpPr>
          <p:nvPr/>
        </p:nvSpPr>
        <p:spPr bwMode="auto">
          <a:xfrm>
            <a:off x="6399212" y="3344436"/>
            <a:ext cx="862013" cy="180975"/>
          </a:xfrm>
          <a:custGeom>
            <a:avLst/>
            <a:gdLst>
              <a:gd name="T0" fmla="*/ 0 w 861848"/>
              <a:gd name="T1" fmla="*/ 25792 h 180543"/>
              <a:gd name="T2" fmla="*/ 467710 w 861848"/>
              <a:gd name="T3" fmla="*/ 25792 h 180543"/>
              <a:gd name="T4" fmla="*/ 861848 w 861848"/>
              <a:gd name="T5" fmla="*/ 180543 h 180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1848" h="180543">
                <a:moveTo>
                  <a:pt x="0" y="25792"/>
                </a:moveTo>
                <a:cubicBezTo>
                  <a:pt x="162034" y="12896"/>
                  <a:pt x="324069" y="0"/>
                  <a:pt x="467710" y="25792"/>
                </a:cubicBezTo>
                <a:cubicBezTo>
                  <a:pt x="611351" y="51584"/>
                  <a:pt x="796597" y="151248"/>
                  <a:pt x="861848" y="180543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88D4FFE0-F3AC-DF5B-416A-5D0A7C1D8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362" y="3511124"/>
            <a:ext cx="1282700" cy="422275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Design Game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12F05D86-FEB2-696A-E73F-6DD3914F6718}"/>
              </a:ext>
            </a:extLst>
          </p:cNvPr>
          <p:cNvSpPr>
            <a:spLocks/>
          </p:cNvSpPr>
          <p:nvPr/>
        </p:nvSpPr>
        <p:spPr bwMode="auto">
          <a:xfrm>
            <a:off x="6380162" y="3409524"/>
            <a:ext cx="460375" cy="722312"/>
          </a:xfrm>
          <a:custGeom>
            <a:avLst/>
            <a:gdLst>
              <a:gd name="T0" fmla="*/ 0 w 459827"/>
              <a:gd name="T1" fmla="*/ 0 h 722586"/>
              <a:gd name="T2" fmla="*/ 257503 w 459827"/>
              <a:gd name="T3" fmla="*/ 170793 h 722586"/>
              <a:gd name="T4" fmla="*/ 459827 w 459827"/>
              <a:gd name="T5" fmla="*/ 722586 h 72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9827" h="722586">
                <a:moveTo>
                  <a:pt x="0" y="0"/>
                </a:moveTo>
                <a:cubicBezTo>
                  <a:pt x="90432" y="25181"/>
                  <a:pt x="180865" y="50362"/>
                  <a:pt x="257503" y="170793"/>
                </a:cubicBezTo>
                <a:cubicBezTo>
                  <a:pt x="334141" y="291224"/>
                  <a:pt x="426982" y="629745"/>
                  <a:pt x="459827" y="722586"/>
                </a:cubicBezTo>
              </a:path>
            </a:pathLst>
          </a:custGeom>
          <a:noFill/>
          <a:ln w="12700" cap="flat" cmpd="sng">
            <a:solidFill>
              <a:srgbClr val="3F3F3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CBA2FC70-C8BA-AE5F-4807-C5DA36EE2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362" y="4033411"/>
            <a:ext cx="1282700" cy="423863"/>
          </a:xfrm>
          <a:prstGeom prst="ellipse">
            <a:avLst/>
          </a:prstGeom>
          <a:solidFill>
            <a:srgbClr val="90B4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Design </a:t>
            </a:r>
            <a:r>
              <a:rPr kumimoji="0" lang="de-DE" altLang="de-DE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Object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98" name="AutoShape 31">
            <a:extLst>
              <a:ext uri="{FF2B5EF4-FFF2-40B4-BE49-F238E27FC236}">
                <a16:creationId xmlns:a16="http://schemas.microsoft.com/office/drawing/2014/main" id="{34622523-8DD1-DAFD-6B44-421C306F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475" y="5306586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99" name="AutoShape 32">
            <a:extLst>
              <a:ext uri="{FF2B5EF4-FFF2-40B4-BE49-F238E27FC236}">
                <a16:creationId xmlns:a16="http://schemas.microsoft.com/office/drawing/2014/main" id="{E3F11FC8-ABA3-B6FC-05BF-E50F506C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630186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00" name="AutoShape 33">
            <a:extLst>
              <a:ext uri="{FF2B5EF4-FFF2-40B4-BE49-F238E27FC236}">
                <a16:creationId xmlns:a16="http://schemas.microsoft.com/office/drawing/2014/main" id="{0DD641A0-D523-68A6-D07B-04D25A874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0" y="2693561"/>
            <a:ext cx="179387" cy="179388"/>
          </a:xfrm>
          <a:prstGeom prst="star5">
            <a:avLst/>
          </a:prstGeom>
          <a:solidFill>
            <a:srgbClr val="4B51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04" name="Textfeld 4103">
            <a:extLst>
              <a:ext uri="{FF2B5EF4-FFF2-40B4-BE49-F238E27FC236}">
                <a16:creationId xmlns:a16="http://schemas.microsoft.com/office/drawing/2014/main" id="{EE2349B8-597E-525F-1948-6EF562A8FCDD}"/>
              </a:ext>
            </a:extLst>
          </p:cNvPr>
          <p:cNvSpPr txBox="1"/>
          <p:nvPr/>
        </p:nvSpPr>
        <p:spPr>
          <a:xfrm>
            <a:off x="500987" y="2154469"/>
            <a:ext cx="5275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Fokus auf Editor und Schlüsselfunktionen der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Stand 12.12.2023</a:t>
            </a:r>
            <a:endParaRPr lang="de-DE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72354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Breitbild</PresentationFormat>
  <Paragraphs>153</Paragraphs>
  <Slides>18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2</cp:revision>
  <dcterms:created xsi:type="dcterms:W3CDTF">2023-12-12T12:54:33Z</dcterms:created>
  <dcterms:modified xsi:type="dcterms:W3CDTF">2023-12-12T15:28:59Z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